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8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18/09/2023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D12B-192E-453A-B062-894DCDA6F707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21477-E067-49BD-8839-368BCC51B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5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1477-E067-49BD-8839-368BCC51B6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4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 dirty="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3303333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Explorando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audiovisual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¿QUÉ ES EL DOBLAJE?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868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que se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reemplaza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original de un video o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película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audio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Conlleva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reemplazar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percepción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 que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vínculo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audiencia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artístico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que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ingenieros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sonido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artistas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49844" y="319670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Danel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Nicodème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actor de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Belga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describe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matices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49844" y="4144888"/>
            <a:ext cx="4419600" cy="865643"/>
          </a:xfrm>
        </p:spPr>
        <p:txBody>
          <a:bodyPr/>
          <a:lstStyle/>
          <a:p>
            <a:r>
              <a:rPr lang="es-ES" sz="1800" dirty="0" smtClean="0"/>
              <a:t>En el doblaje, el actor debe aprender a </a:t>
            </a:r>
            <a:r>
              <a:rPr lang="es-ES" sz="1800" dirty="0"/>
              <a:t>observar, </a:t>
            </a:r>
            <a:r>
              <a:rPr lang="es-ES" sz="1800" dirty="0" smtClean="0"/>
              <a:t>escuchar</a:t>
            </a:r>
            <a:r>
              <a:rPr lang="es-ES" sz="1800" dirty="0"/>
              <a:t>, </a:t>
            </a:r>
            <a:r>
              <a:rPr lang="es-ES" sz="1800" dirty="0" smtClean="0"/>
              <a:t>hacer </a:t>
            </a:r>
            <a:r>
              <a:rPr lang="es-ES" sz="1800" dirty="0"/>
              <a:t>mímica y a </a:t>
            </a:r>
            <a:r>
              <a:rPr lang="es-ES" sz="1800" dirty="0" smtClean="0"/>
              <a:t>conectar con cada emoción.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298499"/>
            <a:ext cx="4417944" cy="1690251"/>
          </a:xfrm>
        </p:spPr>
        <p:txBody>
          <a:bodyPr/>
          <a:lstStyle/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Nicodème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s-ES" sz="1800" dirty="0" err="1" smtClean="0"/>
              <a:t>ambién</a:t>
            </a:r>
            <a:r>
              <a:rPr lang="es-ES" sz="1800" dirty="0" smtClean="0"/>
              <a:t> </a:t>
            </a:r>
            <a:r>
              <a:rPr lang="es-ES" sz="1800" dirty="0"/>
              <a:t>plantea la dificultad de doblar un documental con entrevistas. La dificultad que se encuentra es la de hablar por alguien que no interpreta un papel. Aquí es donde </a:t>
            </a:r>
            <a:r>
              <a:rPr lang="es-ES" sz="1800" dirty="0" smtClean="0"/>
              <a:t>el </a:t>
            </a:r>
            <a:r>
              <a:rPr lang="es-ES" sz="1800" dirty="0"/>
              <a:t>texto traducido se superpone a la voz original del </a:t>
            </a:r>
            <a:r>
              <a:rPr lang="es-ES" sz="1800" dirty="0" smtClean="0"/>
              <a:t>entrevistado.</a:t>
            </a:r>
            <a:endParaRPr lang="es-ES" sz="1800" dirty="0"/>
          </a:p>
          <a:p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640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074440" y="337730"/>
            <a:ext cx="48905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PERSPECTIVA DEL ACTOR DE DOBLAJE?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s-ES" dirty="0" smtClean="0"/>
              <a:t>DIFERENCIAS CON LA VOZ EN OFF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927100" y="2213920"/>
            <a:ext cx="4283355" cy="4572000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994010" y="3855365"/>
            <a:ext cx="330067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544777" y="3288843"/>
            <a:ext cx="3048000" cy="2342704"/>
          </a:xfrm>
        </p:spPr>
        <p:txBody>
          <a:bodyPr/>
          <a:lstStyle/>
          <a:p>
            <a:r>
              <a:rPr lang="en-GB" sz="2000" dirty="0" smtClean="0"/>
              <a:t>VOZ EN OFF: </a:t>
            </a:r>
          </a:p>
          <a:p>
            <a:r>
              <a:rPr lang="en-GB" sz="2000" dirty="0" smtClean="0"/>
              <a:t>Se </a:t>
            </a:r>
            <a:r>
              <a:rPr lang="en-GB" sz="2000" dirty="0" err="1" smtClean="0"/>
              <a:t>reemplaza</a:t>
            </a:r>
            <a:r>
              <a:rPr lang="en-GB" sz="2000" dirty="0" smtClean="0"/>
              <a:t> la </a:t>
            </a:r>
            <a:r>
              <a:rPr lang="en-GB" sz="2000" dirty="0" err="1" smtClean="0"/>
              <a:t>banda</a:t>
            </a:r>
            <a:r>
              <a:rPr lang="en-GB" sz="2000" dirty="0" smtClean="0"/>
              <a:t> </a:t>
            </a:r>
            <a:r>
              <a:rPr lang="en-GB" sz="2000" dirty="0" err="1" smtClean="0"/>
              <a:t>sonora</a:t>
            </a:r>
            <a:r>
              <a:rPr lang="en-GB" sz="2000" dirty="0" smtClean="0"/>
              <a:t> original con </a:t>
            </a:r>
            <a:r>
              <a:rPr lang="en-GB" sz="2000" dirty="0" err="1" smtClean="0"/>
              <a:t>los</a:t>
            </a:r>
            <a:r>
              <a:rPr lang="en-GB" sz="2000" dirty="0" smtClean="0"/>
              <a:t> </a:t>
            </a:r>
            <a:r>
              <a:rPr lang="en-GB" sz="2000" dirty="0" err="1" smtClean="0"/>
              <a:t>diálogos</a:t>
            </a:r>
            <a:r>
              <a:rPr lang="en-GB" sz="2000" dirty="0" smtClean="0"/>
              <a:t>, la </a:t>
            </a:r>
            <a:r>
              <a:rPr lang="en-GB" sz="2000" dirty="0" err="1" smtClean="0"/>
              <a:t>voz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off </a:t>
            </a:r>
            <a:r>
              <a:rPr lang="en-GB" sz="2000" dirty="0" err="1" smtClean="0"/>
              <a:t>añade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voz</a:t>
            </a:r>
            <a:r>
              <a:rPr lang="en-GB" sz="2000" dirty="0" smtClean="0"/>
              <a:t> </a:t>
            </a:r>
            <a:r>
              <a:rPr lang="en-GB" sz="2000" dirty="0" err="1" smtClean="0"/>
              <a:t>traducida</a:t>
            </a:r>
            <a:r>
              <a:rPr lang="en-GB" sz="2000" dirty="0" smtClean="0"/>
              <a:t> que </a:t>
            </a:r>
            <a:r>
              <a:rPr lang="en-GB" sz="2000" dirty="0" err="1" smtClean="0"/>
              <a:t>conserva</a:t>
            </a:r>
            <a:r>
              <a:rPr lang="en-GB" sz="2000" dirty="0" smtClean="0"/>
              <a:t> el audio original.</a:t>
            </a:r>
            <a:endParaRPr lang="es-ES" sz="20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326095" y="4460195"/>
            <a:ext cx="2636502" cy="2067566"/>
          </a:xfrm>
        </p:spPr>
        <p:txBody>
          <a:bodyPr/>
          <a:lstStyle/>
          <a:p>
            <a:r>
              <a:rPr lang="es-ES" sz="2000" dirty="0" smtClean="0">
                <a:solidFill>
                  <a:schemeClr val="bg1"/>
                </a:solidFill>
              </a:rPr>
              <a:t>DOBLAJE: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El doblaje </a:t>
            </a:r>
            <a:r>
              <a:rPr lang="es-ES" sz="2000" dirty="0">
                <a:solidFill>
                  <a:schemeClr val="bg1"/>
                </a:solidFill>
              </a:rPr>
              <a:t>debe respetar la sincronización </a:t>
            </a:r>
            <a:r>
              <a:rPr lang="es-ES" sz="2000" dirty="0" smtClean="0">
                <a:solidFill>
                  <a:schemeClr val="bg1"/>
                </a:solidFill>
              </a:rPr>
              <a:t>labial para </a:t>
            </a:r>
            <a:r>
              <a:rPr lang="es-ES" sz="2000" dirty="0">
                <a:solidFill>
                  <a:schemeClr val="bg1"/>
                </a:solidFill>
              </a:rPr>
              <a:t>que suene "natural" y </a:t>
            </a:r>
            <a:r>
              <a:rPr lang="es-ES" sz="2000" dirty="0" smtClean="0">
                <a:solidFill>
                  <a:schemeClr val="bg1"/>
                </a:solidFill>
              </a:rPr>
              <a:t>auténtico.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84500" y="2789027"/>
            <a:ext cx="6934199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doblaje es una 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modalidades de 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TVA [Traducción Audiovisual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y se encarga de traducir y adaptar contenido para audiencias  nuevas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esencia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original,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haciéndolo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aceptable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audiencia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1003299" y="657225"/>
            <a:ext cx="861060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DOBLAJE COMO UNA MODALIDAD DE TRADUCCIÓN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5053076"/>
            <a:ext cx="1295401" cy="16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2333625"/>
            <a:ext cx="1447800" cy="186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4247142" y="551662"/>
            <a:ext cx="5228079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BREVE HISTORIA DEL DOBLAJE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402393" y="2303596"/>
            <a:ext cx="5827852" cy="3943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orígenes se remontan a finales de los años veinte, o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incluso a la época del cine mudo.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las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películas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tenían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intertítulos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junto con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comentaristas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traducían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para personas que no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sabían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leer y para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hablaban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inglés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trajó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doblar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traducir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francés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alemán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consistía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distintas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versiones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resultaba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costoso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evolucionó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poco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poco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tecnológicos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4860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parte transcendental de la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entretenimiento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3598941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Solía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utilizarse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superproducciones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telenovelas,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infantiles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cinematográficos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4884110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actores famosos suelen prestar sus voces a personajes animados y ficticios, mientras que los actores de doblaje especializados y capacitados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doblan películas e interpretan las voces de un mismo actor en diferentes películas.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686772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3784052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259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987013" y="640829"/>
            <a:ext cx="4038600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kumimoji="0" lang="es-ES" sz="44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 DOBLAJE HOY EN DÍA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smtClean="0"/>
              <a:t>CONCLUSIÓN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3568490" y="1281793"/>
            <a:ext cx="3378410" cy="3337832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548625" y="3210656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764087" y="1888720"/>
            <a:ext cx="2971800" cy="1829507"/>
          </a:xfrm>
        </p:spPr>
        <p:txBody>
          <a:bodyPr/>
          <a:lstStyle/>
          <a:p>
            <a:r>
              <a:rPr lang="en-GB" sz="2400" dirty="0" smtClean="0"/>
              <a:t>El </a:t>
            </a:r>
            <a:r>
              <a:rPr lang="en-GB" sz="2400" dirty="0" err="1" smtClean="0"/>
              <a:t>doblaje</a:t>
            </a:r>
            <a:r>
              <a:rPr lang="en-GB" sz="2400" dirty="0" smtClean="0"/>
              <a:t>  </a:t>
            </a:r>
            <a:r>
              <a:rPr lang="en-GB" sz="2400" dirty="0" err="1" smtClean="0"/>
              <a:t>es</a:t>
            </a:r>
            <a:r>
              <a:rPr lang="en-GB" sz="2400" dirty="0" smtClean="0"/>
              <a:t> un campo </a:t>
            </a:r>
            <a:r>
              <a:rPr lang="en-GB" sz="2400" dirty="0" err="1" smtClean="0"/>
              <a:t>complejo</a:t>
            </a:r>
            <a:r>
              <a:rPr lang="en-GB" sz="2400" dirty="0" smtClean="0"/>
              <a:t> y </a:t>
            </a:r>
            <a:r>
              <a:rPr lang="en-GB" sz="2400" dirty="0" err="1" smtClean="0"/>
              <a:t>fascinante</a:t>
            </a:r>
            <a:r>
              <a:rPr lang="en-GB" sz="2400" dirty="0" smtClean="0"/>
              <a:t> que </a:t>
            </a:r>
            <a:r>
              <a:rPr lang="en-GB" sz="2400" dirty="0" err="1" smtClean="0"/>
              <a:t>mezcla</a:t>
            </a:r>
            <a:r>
              <a:rPr lang="en-GB" sz="2400" dirty="0" smtClean="0"/>
              <a:t> la </a:t>
            </a:r>
            <a:r>
              <a:rPr lang="en-GB" sz="2400" dirty="0" err="1" smtClean="0"/>
              <a:t>experiencia</a:t>
            </a:r>
            <a:r>
              <a:rPr lang="en-GB" sz="2400" dirty="0" smtClean="0"/>
              <a:t> </a:t>
            </a:r>
            <a:r>
              <a:rPr lang="en-GB" sz="2400" dirty="0" err="1" smtClean="0"/>
              <a:t>técnica</a:t>
            </a:r>
            <a:r>
              <a:rPr lang="en-GB" sz="2400" dirty="0" smtClean="0"/>
              <a:t> y la </a:t>
            </a:r>
            <a:r>
              <a:rPr lang="en-GB" sz="2400" dirty="0" err="1" smtClean="0"/>
              <a:t>creatividad</a:t>
            </a:r>
            <a:r>
              <a:rPr lang="en-GB" sz="2400" dirty="0" smtClean="0"/>
              <a:t> </a:t>
            </a:r>
            <a:r>
              <a:rPr lang="en-GB" sz="2400" dirty="0" err="1" smtClean="0"/>
              <a:t>artistica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130621" y="3629025"/>
            <a:ext cx="2815682" cy="2067566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Cada </a:t>
            </a:r>
            <a:r>
              <a:rPr lang="es-ES" sz="2400" dirty="0">
                <a:solidFill>
                  <a:schemeClr val="bg1"/>
                </a:solidFill>
              </a:rPr>
              <a:t>país tiene una política </a:t>
            </a:r>
            <a:r>
              <a:rPr lang="es-ES" sz="2400" dirty="0" smtClean="0">
                <a:solidFill>
                  <a:schemeClr val="bg1"/>
                </a:solidFill>
              </a:rPr>
              <a:t>distinta </a:t>
            </a:r>
            <a:r>
              <a:rPr lang="es-ES" sz="2400" dirty="0">
                <a:solidFill>
                  <a:schemeClr val="bg1"/>
                </a:solidFill>
              </a:rPr>
              <a:t>en cuanto </a:t>
            </a:r>
            <a:r>
              <a:rPr lang="es-ES" sz="2400" dirty="0" smtClean="0">
                <a:solidFill>
                  <a:schemeClr val="bg1"/>
                </a:solidFill>
              </a:rPr>
              <a:t>a doblaje, lo que </a:t>
            </a:r>
            <a:r>
              <a:rPr lang="es-ES" sz="2400" dirty="0" smtClean="0">
                <a:solidFill>
                  <a:schemeClr val="bg1"/>
                </a:solidFill>
              </a:rPr>
              <a:t>afecta a </a:t>
            </a:r>
            <a:r>
              <a:rPr lang="es-ES" sz="2400" dirty="0" smtClean="0">
                <a:solidFill>
                  <a:schemeClr val="bg1"/>
                </a:solidFill>
              </a:rPr>
              <a:t>la forma en la que la audiencia experimenta las películas y las series de televisión.</a:t>
            </a:r>
            <a:endParaRPr lang="es-ES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-331302" y="3567435"/>
            <a:ext cx="4533178" cy="4391383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239476" y="4093771"/>
            <a:ext cx="3552420" cy="285390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entrenamiento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exploraremos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complejidades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incluyendo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dificultades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las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conseguir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perfecta.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 dirty="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429681" y="4236167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2678"/>
          <a:stretch/>
        </p:blipFill>
        <p:spPr>
          <a:xfrm>
            <a:off x="0" y="0"/>
            <a:ext cx="3060700" cy="756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567</Words>
  <Application>Microsoft Office PowerPoint</Application>
  <PresentationFormat>Personalizado</PresentationFormat>
  <Paragraphs>40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Introducción al doblaje: Explorando la traducción audiovisual</vt:lpstr>
      <vt:lpstr>¿QUÉ ES EL DOBLAJE?</vt:lpstr>
      <vt:lpstr>Presentación de PowerPoint</vt:lpstr>
      <vt:lpstr>Presentación de PowerPoint</vt:lpstr>
      <vt:lpstr>Presentación de PowerPoint</vt:lpstr>
      <vt:lpstr>BREVE HISTORIA DEL DOBLAJE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36</cp:revision>
  <dcterms:created xsi:type="dcterms:W3CDTF">2022-02-11T09:39:52Z</dcterms:created>
  <dcterms:modified xsi:type="dcterms:W3CDTF">2023-09-18T08:38:38Z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